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60BC56E-89CE-48B7-9CC1-85BD69367337}">
  <a:tblStyle styleId="{360BC56E-89CE-48B7-9CC1-85BD693673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fedcdd0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fedcdd0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1fedcdd0e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1fedcdd0e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1fedcdd0e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1fedcdd0e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1fedcdd0e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1fedcdd0e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1fedcdd0e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1fedcdd0e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1fedcdd0e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1fedcdd0e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fedcdd0e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1fedcdd0e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hyperlink" Target="mailto:santatech@northpolemail.com" TargetMode="External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854650" y="2027875"/>
            <a:ext cx="3644100" cy="232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854650" y="1434588"/>
            <a:ext cx="28671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23233"/>
                </a:solidFill>
              </a:rPr>
              <a:t>Santa</a:t>
            </a:r>
            <a:endParaRPr sz="5200">
              <a:solidFill>
                <a:srgbClr val="C23233"/>
              </a:solidFill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854650" y="1866563"/>
            <a:ext cx="28671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dk2"/>
                </a:solidFill>
              </a:rPr>
              <a:t>Tech</a:t>
            </a:r>
            <a:endParaRPr sz="4800">
              <a:solidFill>
                <a:schemeClr val="dk2"/>
              </a:solidFill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961700" y="2495575"/>
            <a:ext cx="3092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800">
                <a:solidFill>
                  <a:schemeClr val="dk2"/>
                </a:solidFill>
              </a:rPr>
              <a:t>Because We Deliver</a:t>
            </a:r>
            <a:endParaRPr i="1" sz="1800">
              <a:solidFill>
                <a:schemeClr val="dk2"/>
              </a:solidFill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536100" y="4136500"/>
            <a:ext cx="50424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</a:rPr>
              <a:t>By: Frankie, Otis, Toby, Vivien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 rotWithShape="1">
          <a:blip r:embed="rId4">
            <a:alphaModFix/>
          </a:blip>
          <a:srcRect b="0" l="3125" r="64453" t="0"/>
          <a:stretch/>
        </p:blipFill>
        <p:spPr>
          <a:xfrm>
            <a:off x="5989075" y="0"/>
            <a:ext cx="30924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3" name="Google Shape;63;p13"/>
          <p:cNvGraphicFramePr/>
          <p:nvPr/>
        </p:nvGraphicFramePr>
        <p:xfrm>
          <a:off x="6256725" y="526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{360BC56E-89CE-48B7-9CC1-85BD69367337}</a:tableStyleId>
              </a:tblPr>
              <a:tblGrid>
                <a:gridCol w="1334450"/>
                <a:gridCol w="1287900"/>
              </a:tblGrid>
              <a:tr h="356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 u="sng">
                          <a:solidFill>
                            <a:schemeClr val="lt1"/>
                          </a:solidFill>
                        </a:rPr>
                        <a:t>Content</a:t>
                      </a:r>
                      <a:r>
                        <a:rPr b="1" lang="en-GB" sz="1100">
                          <a:solidFill>
                            <a:schemeClr val="lt1"/>
                          </a:solidFill>
                        </a:rPr>
                        <a:t> 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 u="sng">
                          <a:solidFill>
                            <a:schemeClr val="lt1"/>
                          </a:solidFill>
                        </a:rPr>
                        <a:t>Slide</a:t>
                      </a:r>
                      <a:endParaRPr b="1" sz="1100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9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chemeClr val="lt1"/>
                          </a:solidFill>
                        </a:rPr>
                        <a:t>Churner Demographics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chemeClr val="lt1"/>
                          </a:solidFill>
                        </a:rPr>
                        <a:t>1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chemeClr val="lt1"/>
                          </a:solidFill>
                        </a:rPr>
                        <a:t>Churner Services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chemeClr val="lt1"/>
                          </a:solidFill>
                        </a:rPr>
                        <a:t>2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chemeClr val="lt1"/>
                          </a:solidFill>
                        </a:rPr>
                        <a:t>Reasons for Staying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chemeClr val="lt1"/>
                          </a:solidFill>
                        </a:rPr>
                        <a:t>3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6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chemeClr val="lt1"/>
                          </a:solidFill>
                        </a:rPr>
                        <a:t>Reasons for Churning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chemeClr val="lt1"/>
                          </a:solidFill>
                        </a:rPr>
                        <a:t>4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6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chemeClr val="lt1"/>
                          </a:solidFill>
                        </a:rPr>
                        <a:t>Mailers and Incentives 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chemeClr val="lt1"/>
                          </a:solidFill>
                        </a:rPr>
                        <a:t>5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4" name="Google Shape;64;p13"/>
          <p:cNvSpPr txBox="1"/>
          <p:nvPr/>
        </p:nvSpPr>
        <p:spPr>
          <a:xfrm>
            <a:off x="2711400" y="2698388"/>
            <a:ext cx="2867100" cy="10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800">
                <a:solidFill>
                  <a:schemeClr val="dk2"/>
                </a:solidFill>
              </a:rPr>
              <a:t>An Information Deck Analysing Swan Teleco Customer Retention Data</a:t>
            </a:r>
            <a:endParaRPr i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/>
          <p:nvPr/>
        </p:nvSpPr>
        <p:spPr>
          <a:xfrm>
            <a:off x="1779250" y="372950"/>
            <a:ext cx="6837300" cy="4343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1631650" y="416675"/>
            <a:ext cx="72414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dk2"/>
                </a:solidFill>
              </a:rPr>
              <a:t>What Do Churners Look Like?</a:t>
            </a:r>
            <a:endParaRPr sz="2600">
              <a:solidFill>
                <a:schemeClr val="dk2"/>
              </a:solidFill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1763700" y="831350"/>
            <a:ext cx="433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75" name="Google Shape;75;p14"/>
          <p:cNvGraphicFramePr/>
          <p:nvPr/>
        </p:nvGraphicFramePr>
        <p:xfrm>
          <a:off x="1805588" y="130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{360BC56E-89CE-48B7-9CC1-85BD69367337}</a:tableStyleId>
              </a:tblPr>
              <a:tblGrid>
                <a:gridCol w="1356925"/>
                <a:gridCol w="1356925"/>
                <a:gridCol w="1356925"/>
                <a:gridCol w="1356925"/>
                <a:gridCol w="1356925"/>
              </a:tblGrid>
              <a:tr h="471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Demographics</a:t>
                      </a:r>
                      <a:endParaRPr sz="13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Are </a:t>
                      </a:r>
                      <a:r>
                        <a:rPr lang="en-GB">
                          <a:solidFill>
                            <a:schemeClr val="dk2"/>
                          </a:solidFill>
                        </a:rPr>
                        <a:t>Male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Are a Senior Citizen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Are Single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Have No Dependents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24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Churners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50%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25%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64</a:t>
                      </a:r>
                      <a:r>
                        <a:rPr lang="en-GB">
                          <a:solidFill>
                            <a:schemeClr val="dk2"/>
                          </a:solidFill>
                        </a:rPr>
                        <a:t>%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92</a:t>
                      </a:r>
                      <a:r>
                        <a:rPr lang="en-GB">
                          <a:solidFill>
                            <a:schemeClr val="dk2"/>
                          </a:solidFill>
                        </a:rPr>
                        <a:t>%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24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Non-Churners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50%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15%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47</a:t>
                      </a:r>
                      <a:r>
                        <a:rPr lang="en-GB">
                          <a:solidFill>
                            <a:schemeClr val="dk2"/>
                          </a:solidFill>
                        </a:rPr>
                        <a:t>%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71</a:t>
                      </a:r>
                      <a:r>
                        <a:rPr lang="en-GB">
                          <a:solidFill>
                            <a:schemeClr val="dk2"/>
                          </a:solidFill>
                        </a:rPr>
                        <a:t>%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24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Difference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0%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10%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17%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</a:rPr>
                        <a:t>21%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6" name="Google Shape;76;p14"/>
          <p:cNvSpPr txBox="1"/>
          <p:nvPr/>
        </p:nvSpPr>
        <p:spPr>
          <a:xfrm>
            <a:off x="1631650" y="3243075"/>
            <a:ext cx="1401900" cy="14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</a:rPr>
              <a:t>Customers are more likely to churn if they are </a:t>
            </a:r>
            <a:r>
              <a:rPr lang="en-GB" sz="1300">
                <a:solidFill>
                  <a:srgbClr val="C23233"/>
                </a:solidFill>
              </a:rPr>
              <a:t>senior citizens</a:t>
            </a:r>
            <a:r>
              <a:rPr lang="en-GB" sz="1300">
                <a:solidFill>
                  <a:schemeClr val="dk2"/>
                </a:solidFill>
              </a:rPr>
              <a:t>, </a:t>
            </a:r>
            <a:r>
              <a:rPr lang="en-GB" sz="1300">
                <a:solidFill>
                  <a:srgbClr val="C23233"/>
                </a:solidFill>
              </a:rPr>
              <a:t>single</a:t>
            </a:r>
            <a:r>
              <a:rPr lang="en-GB" sz="1300">
                <a:solidFill>
                  <a:schemeClr val="dk2"/>
                </a:solidFill>
              </a:rPr>
              <a:t>, and have </a:t>
            </a:r>
            <a:r>
              <a:rPr lang="en-GB" sz="1300">
                <a:solidFill>
                  <a:srgbClr val="C23233"/>
                </a:solidFill>
              </a:rPr>
              <a:t>no dependents</a:t>
            </a:r>
            <a:r>
              <a:rPr lang="en-GB" sz="1300">
                <a:solidFill>
                  <a:schemeClr val="dk2"/>
                </a:solidFill>
              </a:rPr>
              <a:t>.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1704250" y="964425"/>
            <a:ext cx="70962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</a:rPr>
              <a:t>A table comparing the demographics of churners to non-churners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4866025" y="3758225"/>
            <a:ext cx="32820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4203925" y="3101950"/>
            <a:ext cx="4684200" cy="12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</a:rPr>
              <a:t>Senior customers may find trouble navigating some of the services. Additionally, downsizing, or relocating to a senior home will prompt churning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4203425" y="3861750"/>
            <a:ext cx="4684200" cy="12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2"/>
                </a:solidFill>
              </a:rPr>
              <a:t>Customers considered to be settled down (i.e have partners and have dependents) might be less likely to churn because they tend to seek stability, making them relocate infrequently, prioritising a single strong plan for their families.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81" name="Google Shape;81;p14"/>
          <p:cNvSpPr txBox="1"/>
          <p:nvPr/>
        </p:nvSpPr>
        <p:spPr>
          <a:xfrm>
            <a:off x="3033688" y="3715550"/>
            <a:ext cx="875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C23233"/>
                </a:solidFill>
              </a:rPr>
              <a:t>Why?</a:t>
            </a:r>
            <a:endParaRPr b="1" sz="1300">
              <a:solidFill>
                <a:srgbClr val="C23233"/>
              </a:solidFill>
            </a:endParaRPr>
          </a:p>
        </p:txBody>
      </p:sp>
      <p:cxnSp>
        <p:nvCxnSpPr>
          <p:cNvPr id="82" name="Google Shape;82;p14"/>
          <p:cNvCxnSpPr/>
          <p:nvPr/>
        </p:nvCxnSpPr>
        <p:spPr>
          <a:xfrm flipH="1" rot="10800000">
            <a:off x="3033550" y="3497525"/>
            <a:ext cx="1170300" cy="26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" name="Google Shape;83;p14"/>
          <p:cNvCxnSpPr/>
          <p:nvPr/>
        </p:nvCxnSpPr>
        <p:spPr>
          <a:xfrm>
            <a:off x="3033700" y="4046900"/>
            <a:ext cx="1170000" cy="36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/>
          <p:nvPr/>
        </p:nvSpPr>
        <p:spPr>
          <a:xfrm>
            <a:off x="443700" y="400200"/>
            <a:ext cx="6837300" cy="4343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303138" y="899525"/>
            <a:ext cx="4056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</a:rPr>
              <a:t>A bar plot comparing the % difference between customers that have churned/not churned against each service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271500" y="400200"/>
            <a:ext cx="72414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dk2"/>
                </a:solidFill>
              </a:rPr>
              <a:t>What Services Did Churners Have?</a:t>
            </a:r>
            <a:endParaRPr sz="2600">
              <a:solidFill>
                <a:schemeClr val="dk2"/>
              </a:solidFill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5352625" y="1345925"/>
            <a:ext cx="19983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4465800" y="3325800"/>
            <a:ext cx="2056800" cy="8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</a:rPr>
              <a:t>Customers are </a:t>
            </a:r>
            <a:r>
              <a:rPr lang="en-GB" sz="1300">
                <a:solidFill>
                  <a:srgbClr val="C23233"/>
                </a:solidFill>
              </a:rPr>
              <a:t>21% more</a:t>
            </a:r>
            <a:r>
              <a:rPr lang="en-GB" sz="1300">
                <a:solidFill>
                  <a:schemeClr val="dk2"/>
                </a:solidFill>
              </a:rPr>
              <a:t> </a:t>
            </a:r>
            <a:r>
              <a:rPr lang="en-GB" sz="1300">
                <a:solidFill>
                  <a:schemeClr val="dk2"/>
                </a:solidFill>
              </a:rPr>
              <a:t>likely</a:t>
            </a:r>
            <a:r>
              <a:rPr lang="en-GB" sz="1300">
                <a:solidFill>
                  <a:schemeClr val="dk2"/>
                </a:solidFill>
              </a:rPr>
              <a:t> to churn having Internet Services.</a:t>
            </a:r>
            <a:endParaRPr sz="1300">
              <a:solidFill>
                <a:schemeClr val="dk2"/>
              </a:solidFill>
            </a:endParaRPr>
          </a:p>
        </p:txBody>
      </p:sp>
      <p:pic>
        <p:nvPicPr>
          <p:cNvPr id="94" name="Google Shape;9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2500" y="1463850"/>
            <a:ext cx="3375324" cy="22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2716" y="1463862"/>
            <a:ext cx="3375311" cy="22502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 txBox="1"/>
          <p:nvPr/>
        </p:nvSpPr>
        <p:spPr>
          <a:xfrm>
            <a:off x="4391100" y="961650"/>
            <a:ext cx="3121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Internet Services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7" name="Google Shape;97;p15"/>
          <p:cNvSpPr txBox="1"/>
          <p:nvPr/>
        </p:nvSpPr>
        <p:spPr>
          <a:xfrm>
            <a:off x="6325800" y="3367225"/>
            <a:ext cx="9552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</a:rPr>
              <a:t>Fiber Optic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</a:rPr>
              <a:t>DSL 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</a:rPr>
              <a:t>No Internet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98" name="Google Shape;98;p15"/>
          <p:cNvSpPr/>
          <p:nvPr/>
        </p:nvSpPr>
        <p:spPr>
          <a:xfrm>
            <a:off x="7281000" y="3444275"/>
            <a:ext cx="176100" cy="149700"/>
          </a:xfrm>
          <a:prstGeom prst="rect">
            <a:avLst/>
          </a:prstGeom>
          <a:solidFill>
            <a:srgbClr val="AA10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/>
          <p:nvPr/>
        </p:nvSpPr>
        <p:spPr>
          <a:xfrm>
            <a:off x="7281000" y="3607063"/>
            <a:ext cx="176100" cy="149700"/>
          </a:xfrm>
          <a:prstGeom prst="rect">
            <a:avLst/>
          </a:prstGeom>
          <a:solidFill>
            <a:srgbClr val="D522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5"/>
          <p:cNvSpPr/>
          <p:nvPr/>
        </p:nvSpPr>
        <p:spPr>
          <a:xfrm>
            <a:off x="7281000" y="3769875"/>
            <a:ext cx="176100" cy="149700"/>
          </a:xfrm>
          <a:prstGeom prst="rect">
            <a:avLst/>
          </a:prstGeom>
          <a:solidFill>
            <a:srgbClr val="F44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 txBox="1"/>
          <p:nvPr/>
        </p:nvSpPr>
        <p:spPr>
          <a:xfrm>
            <a:off x="3883513" y="1368825"/>
            <a:ext cx="245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Churned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5451075" y="1368825"/>
            <a:ext cx="245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Non-</a:t>
            </a:r>
            <a:r>
              <a:rPr lang="en-GB" sz="1800">
                <a:solidFill>
                  <a:schemeClr val="dk2"/>
                </a:solidFill>
              </a:rPr>
              <a:t>Churned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4465801" y="3932675"/>
            <a:ext cx="2972400" cy="14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</a:rPr>
              <a:t>Interestingly</a:t>
            </a:r>
            <a:r>
              <a:rPr lang="en-GB" sz="1300">
                <a:solidFill>
                  <a:schemeClr val="dk2"/>
                </a:solidFill>
              </a:rPr>
              <a:t>, </a:t>
            </a:r>
            <a:r>
              <a:rPr lang="en-GB" sz="1300">
                <a:solidFill>
                  <a:schemeClr val="dk2"/>
                </a:solidFill>
              </a:rPr>
              <a:t>Customers are </a:t>
            </a:r>
            <a:r>
              <a:rPr lang="en-GB" sz="1300">
                <a:solidFill>
                  <a:srgbClr val="C23233"/>
                </a:solidFill>
              </a:rPr>
              <a:t>34% more</a:t>
            </a:r>
            <a:r>
              <a:rPr lang="en-GB" sz="1300">
                <a:solidFill>
                  <a:schemeClr val="dk2"/>
                </a:solidFill>
              </a:rPr>
              <a:t> likely to churn having fiber optic internet, but </a:t>
            </a:r>
            <a:r>
              <a:rPr lang="en-GB" sz="1300">
                <a:solidFill>
                  <a:srgbClr val="C23233"/>
                </a:solidFill>
              </a:rPr>
              <a:t>13% less</a:t>
            </a:r>
            <a:r>
              <a:rPr lang="en-GB" sz="1300">
                <a:solidFill>
                  <a:schemeClr val="dk2"/>
                </a:solidFill>
              </a:rPr>
              <a:t> likely to churn having DSL internet</a:t>
            </a:r>
            <a:endParaRPr sz="1300">
              <a:solidFill>
                <a:schemeClr val="dk2"/>
              </a:solidFill>
            </a:endParaRPr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7288" y="1294500"/>
            <a:ext cx="4087977" cy="258890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/>
          <p:nvPr/>
        </p:nvSpPr>
        <p:spPr>
          <a:xfrm>
            <a:off x="2298450" y="3714075"/>
            <a:ext cx="372600" cy="14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5"/>
          <p:cNvSpPr txBox="1"/>
          <p:nvPr/>
        </p:nvSpPr>
        <p:spPr>
          <a:xfrm>
            <a:off x="879863" y="3714075"/>
            <a:ext cx="3375300" cy="12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446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</a:rPr>
              <a:t>Customers are </a:t>
            </a:r>
            <a:r>
              <a:rPr lang="en-GB" sz="1300">
                <a:solidFill>
                  <a:srgbClr val="C23233"/>
                </a:solidFill>
              </a:rPr>
              <a:t>17% less</a:t>
            </a:r>
            <a:r>
              <a:rPr lang="en-GB" sz="1300">
                <a:solidFill>
                  <a:schemeClr val="dk2"/>
                </a:solidFill>
              </a:rPr>
              <a:t> likely to churn having both online security and tech support</a:t>
            </a:r>
            <a:r>
              <a:rPr lang="en-GB" sz="1300">
                <a:solidFill>
                  <a:schemeClr val="dk2"/>
                </a:solidFill>
              </a:rPr>
              <a:t>, and </a:t>
            </a:r>
            <a:r>
              <a:rPr lang="en-GB" sz="1300">
                <a:solidFill>
                  <a:srgbClr val="C23233"/>
                </a:solidFill>
              </a:rPr>
              <a:t>9% and 7% less</a:t>
            </a:r>
            <a:r>
              <a:rPr lang="en-GB" sz="1300">
                <a:solidFill>
                  <a:schemeClr val="dk2"/>
                </a:solidFill>
              </a:rPr>
              <a:t> likely to churn having online backup and device protection respectively 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652650" y="372950"/>
            <a:ext cx="7932900" cy="436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1464475" y="2366375"/>
            <a:ext cx="514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530325" y="416675"/>
            <a:ext cx="83529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dk2"/>
                </a:solidFill>
              </a:rPr>
              <a:t>What Services Make A Customer More Likely To Stay</a:t>
            </a:r>
            <a:endParaRPr sz="2600">
              <a:solidFill>
                <a:schemeClr val="dk2"/>
              </a:solidFill>
            </a:endParaRPr>
          </a:p>
        </p:txBody>
      </p:sp>
      <p:sp>
        <p:nvSpPr>
          <p:cNvPr id="117" name="Google Shape;117;p16"/>
          <p:cNvSpPr txBox="1"/>
          <p:nvPr/>
        </p:nvSpPr>
        <p:spPr>
          <a:xfrm>
            <a:off x="4930950" y="1098538"/>
            <a:ext cx="3654600" cy="13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800">
                <a:solidFill>
                  <a:schemeClr val="dk2"/>
                </a:solidFill>
              </a:rPr>
              <a:t>What do we notice about the stay factors against the churn factors?</a:t>
            </a:r>
            <a:endParaRPr i="1" sz="1800">
              <a:solidFill>
                <a:schemeClr val="dk2"/>
              </a:solidFill>
            </a:endParaRPr>
          </a:p>
        </p:txBody>
      </p:sp>
      <p:graphicFrame>
        <p:nvGraphicFramePr>
          <p:cNvPr id="118" name="Google Shape;118;p16"/>
          <p:cNvGraphicFramePr/>
          <p:nvPr/>
        </p:nvGraphicFramePr>
        <p:xfrm>
          <a:off x="722700" y="1334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{360BC56E-89CE-48B7-9CC1-85BD69367337}</a:tableStyleId>
              </a:tblPr>
              <a:tblGrid>
                <a:gridCol w="1902925"/>
                <a:gridCol w="1902925"/>
              </a:tblGrid>
              <a:tr h="385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2"/>
                          </a:solidFill>
                        </a:rPr>
                        <a:t>Stay Factors</a:t>
                      </a:r>
                      <a:endParaRPr sz="13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2"/>
                          </a:solidFill>
                        </a:rPr>
                        <a:t>Churn Factors</a:t>
                      </a:r>
                      <a:endParaRPr sz="13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2"/>
                          </a:solidFill>
                        </a:rPr>
                        <a:t>Tech Support</a:t>
                      </a:r>
                      <a:endParaRPr sz="1300">
                        <a:solidFill>
                          <a:schemeClr val="dk2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2"/>
                          </a:solidFill>
                        </a:rPr>
                        <a:t>Online Security</a:t>
                      </a:r>
                      <a:endParaRPr sz="1300">
                        <a:solidFill>
                          <a:schemeClr val="dk2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2"/>
                          </a:solidFill>
                        </a:rPr>
                        <a:t>Online Backup</a:t>
                      </a:r>
                      <a:endParaRPr sz="1300">
                        <a:solidFill>
                          <a:schemeClr val="dk2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2"/>
                          </a:solidFill>
                        </a:rPr>
                        <a:t>Device Protection</a:t>
                      </a:r>
                      <a:endParaRPr sz="13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2"/>
                          </a:solidFill>
                        </a:rPr>
                        <a:t>Internet Service</a:t>
                      </a:r>
                      <a:endParaRPr sz="1300">
                        <a:solidFill>
                          <a:schemeClr val="dk2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2"/>
                          </a:solidFill>
                        </a:rPr>
                        <a:t>Streaming Movies</a:t>
                      </a:r>
                      <a:endParaRPr sz="1300">
                        <a:solidFill>
                          <a:schemeClr val="dk2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2"/>
                          </a:solidFill>
                        </a:rPr>
                        <a:t>Streaming TV</a:t>
                      </a:r>
                      <a:endParaRPr sz="1300">
                        <a:solidFill>
                          <a:schemeClr val="dk2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2"/>
                          </a:solidFill>
                        </a:rPr>
                        <a:t>Multiple Lines</a:t>
                      </a:r>
                      <a:endParaRPr sz="1300">
                        <a:solidFill>
                          <a:schemeClr val="dk2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2"/>
                          </a:solidFill>
                        </a:rPr>
                        <a:t>Phone Service</a:t>
                      </a:r>
                      <a:endParaRPr sz="13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9" name="Google Shape;119;p16"/>
          <p:cNvSpPr txBox="1"/>
          <p:nvPr/>
        </p:nvSpPr>
        <p:spPr>
          <a:xfrm>
            <a:off x="4572000" y="1837700"/>
            <a:ext cx="2112600" cy="14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</a:rPr>
              <a:t>The stay factors are all services that improve customer experience, safety, and security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6684600" y="1860075"/>
            <a:ext cx="2147700" cy="18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</a:rPr>
              <a:t>The churn factors are services that actively provide a product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21" name="Google Shape;121;p16"/>
          <p:cNvSpPr txBox="1"/>
          <p:nvPr/>
        </p:nvSpPr>
        <p:spPr>
          <a:xfrm>
            <a:off x="722700" y="903850"/>
            <a:ext cx="4079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</a:rPr>
              <a:t>A table comparing the previously identified factors contributing to a customers likelihood of churning/staying</a:t>
            </a:r>
            <a:endParaRPr sz="1000">
              <a:solidFill>
                <a:schemeClr val="dk2"/>
              </a:solidFill>
            </a:endParaRPr>
          </a:p>
        </p:txBody>
      </p:sp>
      <p:cxnSp>
        <p:nvCxnSpPr>
          <p:cNvPr id="122" name="Google Shape;122;p16"/>
          <p:cNvCxnSpPr/>
          <p:nvPr/>
        </p:nvCxnSpPr>
        <p:spPr>
          <a:xfrm>
            <a:off x="279550" y="3116325"/>
            <a:ext cx="860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" name="Google Shape;123;p16"/>
          <p:cNvSpPr txBox="1"/>
          <p:nvPr/>
        </p:nvSpPr>
        <p:spPr>
          <a:xfrm>
            <a:off x="289900" y="3126675"/>
            <a:ext cx="626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800">
                <a:solidFill>
                  <a:schemeClr val="dk2"/>
                </a:solidFill>
              </a:rPr>
              <a:t>What could be some reasons for this?</a:t>
            </a:r>
            <a:endParaRPr i="1" sz="1800">
              <a:solidFill>
                <a:schemeClr val="dk2"/>
              </a:solidFill>
            </a:endParaRPr>
          </a:p>
        </p:txBody>
      </p:sp>
      <p:sp>
        <p:nvSpPr>
          <p:cNvPr id="124" name="Google Shape;124;p16"/>
          <p:cNvSpPr/>
          <p:nvPr/>
        </p:nvSpPr>
        <p:spPr>
          <a:xfrm>
            <a:off x="486625" y="3561525"/>
            <a:ext cx="1791000" cy="1177800"/>
          </a:xfrm>
          <a:prstGeom prst="rect">
            <a:avLst/>
          </a:prstGeom>
          <a:solidFill>
            <a:srgbClr val="C23233"/>
          </a:solidFill>
          <a:ln cap="flat" cmpd="sng" w="9525">
            <a:solidFill>
              <a:srgbClr val="C232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6"/>
          <p:cNvSpPr/>
          <p:nvPr/>
        </p:nvSpPr>
        <p:spPr>
          <a:xfrm>
            <a:off x="2572850" y="3561525"/>
            <a:ext cx="1791000" cy="1177800"/>
          </a:xfrm>
          <a:prstGeom prst="rect">
            <a:avLst/>
          </a:prstGeom>
          <a:solidFill>
            <a:srgbClr val="C232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6"/>
          <p:cNvSpPr/>
          <p:nvPr/>
        </p:nvSpPr>
        <p:spPr>
          <a:xfrm>
            <a:off x="4717888" y="3561525"/>
            <a:ext cx="1791000" cy="1177800"/>
          </a:xfrm>
          <a:prstGeom prst="rect">
            <a:avLst/>
          </a:prstGeom>
          <a:solidFill>
            <a:srgbClr val="C232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6"/>
          <p:cNvSpPr/>
          <p:nvPr/>
        </p:nvSpPr>
        <p:spPr>
          <a:xfrm>
            <a:off x="6862950" y="3561525"/>
            <a:ext cx="1791000" cy="1177800"/>
          </a:xfrm>
          <a:prstGeom prst="rect">
            <a:avLst/>
          </a:prstGeom>
          <a:solidFill>
            <a:srgbClr val="C232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6"/>
          <p:cNvSpPr txBox="1"/>
          <p:nvPr/>
        </p:nvSpPr>
        <p:spPr>
          <a:xfrm>
            <a:off x="496950" y="3561525"/>
            <a:ext cx="1791000" cy="1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</a:rPr>
              <a:t>Customers value a company that is able to </a:t>
            </a:r>
            <a:r>
              <a:rPr lang="en-GB" sz="1300">
                <a:solidFill>
                  <a:schemeClr val="lt1"/>
                </a:solidFill>
              </a:rPr>
              <a:t>guarantee</a:t>
            </a:r>
            <a:r>
              <a:rPr lang="en-GB" sz="1300">
                <a:solidFill>
                  <a:schemeClr val="lt1"/>
                </a:solidFill>
              </a:rPr>
              <a:t> protection of their data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6862950" y="3561525"/>
            <a:ext cx="1791000" cy="1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</a:rPr>
              <a:t>Customers value performance, so will switch their plans in search of the best performance/speed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6862950" y="3561525"/>
            <a:ext cx="1791000" cy="1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131" name="Google Shape;131;p16"/>
          <p:cNvSpPr txBox="1"/>
          <p:nvPr/>
        </p:nvSpPr>
        <p:spPr>
          <a:xfrm>
            <a:off x="4717900" y="3561525"/>
            <a:ext cx="1791000" cy="1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</a:rPr>
              <a:t>Customers are likely to stay loyal to a company that has supported them first hand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132" name="Google Shape;132;p16"/>
          <p:cNvSpPr txBox="1"/>
          <p:nvPr/>
        </p:nvSpPr>
        <p:spPr>
          <a:xfrm>
            <a:off x="2572850" y="3561525"/>
            <a:ext cx="1791000" cy="1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</a:rPr>
              <a:t>Customers are less likely to switch if their data is already secure and protected in one location</a:t>
            </a:r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7"/>
          <p:cNvSpPr/>
          <p:nvPr/>
        </p:nvSpPr>
        <p:spPr>
          <a:xfrm>
            <a:off x="562800" y="605750"/>
            <a:ext cx="8018400" cy="419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1" name="Google Shape;141;p17"/>
          <p:cNvGrpSpPr/>
          <p:nvPr/>
        </p:nvGrpSpPr>
        <p:grpSpPr>
          <a:xfrm>
            <a:off x="345801" y="651976"/>
            <a:ext cx="2734800" cy="1704974"/>
            <a:chOff x="345788" y="659326"/>
            <a:chExt cx="2734800" cy="1704974"/>
          </a:xfrm>
        </p:grpSpPr>
        <p:sp>
          <p:nvSpPr>
            <p:cNvPr id="142" name="Google Shape;142;p17"/>
            <p:cNvSpPr txBox="1"/>
            <p:nvPr/>
          </p:nvSpPr>
          <p:spPr>
            <a:xfrm>
              <a:off x="345788" y="736575"/>
              <a:ext cx="2734800" cy="146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AutoNum type="arabicPeriod"/>
              </a:pPr>
              <a:r>
                <a:rPr lang="en-GB">
                  <a:solidFill>
                    <a:schemeClr val="dk2"/>
                  </a:solidFill>
                </a:rPr>
                <a:t>Attitude of support person</a:t>
              </a:r>
              <a:endParaRPr>
                <a:solidFill>
                  <a:schemeClr val="dk2"/>
                </a:solidFill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AutoNum type="arabicPeriod"/>
              </a:pPr>
              <a:r>
                <a:rPr lang="en-GB">
                  <a:solidFill>
                    <a:schemeClr val="dk2"/>
                  </a:solidFill>
                </a:rPr>
                <a:t>Competitor offered higher download speeds</a:t>
              </a:r>
              <a:endParaRPr>
                <a:solidFill>
                  <a:schemeClr val="dk2"/>
                </a:solidFill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AutoNum type="arabicPeriod"/>
              </a:pPr>
              <a:r>
                <a:rPr lang="en-GB">
                  <a:solidFill>
                    <a:schemeClr val="dk2"/>
                  </a:solidFill>
                </a:rPr>
                <a:t>Competitor offered more data</a:t>
              </a:r>
              <a:endParaRPr>
                <a:solidFill>
                  <a:schemeClr val="dk2"/>
                </a:solidFill>
              </a:endParaRPr>
            </a:p>
          </p:txBody>
        </p:sp>
        <p:grpSp>
          <p:nvGrpSpPr>
            <p:cNvPr id="143" name="Google Shape;143;p17"/>
            <p:cNvGrpSpPr/>
            <p:nvPr/>
          </p:nvGrpSpPr>
          <p:grpSpPr>
            <a:xfrm>
              <a:off x="399475" y="659326"/>
              <a:ext cx="333332" cy="1704974"/>
              <a:chOff x="399475" y="659326"/>
              <a:chExt cx="333332" cy="1704974"/>
            </a:xfrm>
          </p:grpSpPr>
          <p:pic>
            <p:nvPicPr>
              <p:cNvPr id="144" name="Google Shape;144;p17"/>
              <p:cNvPicPr preferRelativeResize="0"/>
              <p:nvPr/>
            </p:nvPicPr>
            <p:blipFill rotWithShape="1">
              <a:blip r:embed="rId4">
                <a:alphaModFix/>
              </a:blip>
              <a:srcRect b="0" l="65955" r="6562" t="0"/>
              <a:stretch/>
            </p:blipFill>
            <p:spPr>
              <a:xfrm>
                <a:off x="408436" y="1791600"/>
                <a:ext cx="315430" cy="572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5" name="Google Shape;145;p17"/>
              <p:cNvPicPr preferRelativeResize="0"/>
              <p:nvPr/>
            </p:nvPicPr>
            <p:blipFill rotWithShape="1">
              <a:blip r:embed="rId4">
                <a:alphaModFix/>
              </a:blip>
              <a:srcRect b="0" l="4937" r="66020" t="0"/>
              <a:stretch/>
            </p:blipFill>
            <p:spPr>
              <a:xfrm>
                <a:off x="399478" y="1225463"/>
                <a:ext cx="333329" cy="572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6" name="Google Shape;146;p17"/>
              <p:cNvPicPr preferRelativeResize="0"/>
              <p:nvPr/>
            </p:nvPicPr>
            <p:blipFill rotWithShape="1">
              <a:blip r:embed="rId4">
                <a:alphaModFix/>
              </a:blip>
              <a:srcRect b="0" l="35721" r="35236" t="0"/>
              <a:stretch/>
            </p:blipFill>
            <p:spPr>
              <a:xfrm>
                <a:off x="399475" y="659326"/>
                <a:ext cx="333325" cy="5726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47" name="Google Shape;147;p17"/>
          <p:cNvSpPr txBox="1"/>
          <p:nvPr/>
        </p:nvSpPr>
        <p:spPr>
          <a:xfrm>
            <a:off x="426175" y="2302288"/>
            <a:ext cx="36717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dk2"/>
                </a:solidFill>
              </a:rPr>
              <a:t>What contract do churners have?</a:t>
            </a:r>
            <a:endParaRPr sz="1800" u="sng">
              <a:solidFill>
                <a:schemeClr val="dk2"/>
              </a:solidFill>
            </a:endParaRPr>
          </a:p>
        </p:txBody>
      </p:sp>
      <p:sp>
        <p:nvSpPr>
          <p:cNvPr id="148" name="Google Shape;148;p17"/>
          <p:cNvSpPr txBox="1"/>
          <p:nvPr/>
        </p:nvSpPr>
        <p:spPr>
          <a:xfrm>
            <a:off x="4263475" y="748750"/>
            <a:ext cx="4671300" cy="22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-GB" sz="1300">
                <a:solidFill>
                  <a:schemeClr val="dk2"/>
                </a:solidFill>
              </a:rPr>
              <a:t>Attitude of support person could be technical and contractual difficulties:</a:t>
            </a:r>
            <a:endParaRPr sz="13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-GB" sz="1300">
                <a:solidFill>
                  <a:schemeClr val="dk2"/>
                </a:solidFill>
              </a:rPr>
              <a:t>90% had month to month contracts </a:t>
            </a:r>
            <a:endParaRPr sz="13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-GB" sz="1300">
                <a:solidFill>
                  <a:schemeClr val="dk2"/>
                </a:solidFill>
              </a:rPr>
              <a:t>74% had paperless billing</a:t>
            </a:r>
            <a:endParaRPr sz="13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-GB" sz="1300">
                <a:solidFill>
                  <a:schemeClr val="dk2"/>
                </a:solidFill>
              </a:rPr>
              <a:t>85% had not got the technical support package 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-GB" sz="1300">
                <a:solidFill>
                  <a:schemeClr val="dk2"/>
                </a:solidFill>
              </a:rPr>
              <a:t>Competitor offered higher download speeds:</a:t>
            </a:r>
            <a:endParaRPr sz="1300">
              <a:solidFill>
                <a:schemeClr val="dk2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-GB" sz="1300">
                <a:solidFill>
                  <a:schemeClr val="dk2"/>
                </a:solidFill>
              </a:rPr>
              <a:t>96% of people had internet service 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-GB" sz="1300">
                <a:solidFill>
                  <a:schemeClr val="dk2"/>
                </a:solidFill>
              </a:rPr>
              <a:t>Competitor offered more data:</a:t>
            </a:r>
            <a:endParaRPr sz="13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-GB" sz="1300">
                <a:solidFill>
                  <a:schemeClr val="dk2"/>
                </a:solidFill>
              </a:rPr>
              <a:t>90% held a phone contract 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</a:endParaRPr>
          </a:p>
        </p:txBody>
      </p:sp>
      <p:sp>
        <p:nvSpPr>
          <p:cNvPr id="149" name="Google Shape;149;p17"/>
          <p:cNvSpPr/>
          <p:nvPr/>
        </p:nvSpPr>
        <p:spPr>
          <a:xfrm>
            <a:off x="3009300" y="866350"/>
            <a:ext cx="303600" cy="1353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7"/>
          <p:cNvSpPr txBox="1"/>
          <p:nvPr/>
        </p:nvSpPr>
        <p:spPr>
          <a:xfrm>
            <a:off x="3159000" y="1150150"/>
            <a:ext cx="1413000" cy="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29% of all churners</a:t>
            </a:r>
            <a:endParaRPr b="1" sz="1800">
              <a:solidFill>
                <a:schemeClr val="dk2"/>
              </a:solidFill>
            </a:endParaRPr>
          </a:p>
        </p:txBody>
      </p:sp>
      <p:pic>
        <p:nvPicPr>
          <p:cNvPr id="151" name="Google Shape;15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175" y="2711075"/>
            <a:ext cx="3446626" cy="213777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7"/>
          <p:cNvSpPr txBox="1"/>
          <p:nvPr/>
        </p:nvSpPr>
        <p:spPr>
          <a:xfrm>
            <a:off x="255600" y="243900"/>
            <a:ext cx="86328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dk2"/>
                </a:solidFill>
              </a:rPr>
              <a:t>What Causes A Customer To Churn</a:t>
            </a:r>
            <a:endParaRPr sz="2600">
              <a:solidFill>
                <a:schemeClr val="dk2"/>
              </a:solidFill>
            </a:endParaRPr>
          </a:p>
        </p:txBody>
      </p:sp>
      <p:sp>
        <p:nvSpPr>
          <p:cNvPr id="153" name="Google Shape;153;p17"/>
          <p:cNvSpPr txBox="1"/>
          <p:nvPr/>
        </p:nvSpPr>
        <p:spPr>
          <a:xfrm>
            <a:off x="3893825" y="2785050"/>
            <a:ext cx="20817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</a:rPr>
              <a:t>89% of churners have month to month contract despite the fact that only 55% of all contracts are month to month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54" name="Google Shape;154;p17"/>
          <p:cNvSpPr txBox="1"/>
          <p:nvPr/>
        </p:nvSpPr>
        <p:spPr>
          <a:xfrm>
            <a:off x="6481175" y="2785050"/>
            <a:ext cx="21600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</a:rPr>
              <a:t>Meaning that customers on one or two year contracts are significantly less likely to churn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55" name="Google Shape;155;p17"/>
          <p:cNvSpPr txBox="1"/>
          <p:nvPr/>
        </p:nvSpPr>
        <p:spPr>
          <a:xfrm>
            <a:off x="3985325" y="3851450"/>
            <a:ext cx="45960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300">
                <a:solidFill>
                  <a:srgbClr val="D52221"/>
                </a:solidFill>
              </a:rPr>
              <a:t>How can we get more customers on these contracts?</a:t>
            </a:r>
            <a:endParaRPr i="1" sz="1300">
              <a:solidFill>
                <a:srgbClr val="D52221"/>
              </a:solidFill>
            </a:endParaRPr>
          </a:p>
        </p:txBody>
      </p:sp>
      <p:sp>
        <p:nvSpPr>
          <p:cNvPr id="156" name="Google Shape;156;p17"/>
          <p:cNvSpPr txBox="1"/>
          <p:nvPr/>
        </p:nvSpPr>
        <p:spPr>
          <a:xfrm>
            <a:off x="3893825" y="4115600"/>
            <a:ext cx="48867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</a:rPr>
              <a:t>The Incentivised sign-up factor!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</a:rPr>
              <a:t>Offering the new customer team the $2.50 every time they sign up a new customer on either a one year or two year contract</a:t>
            </a:r>
            <a:endParaRPr sz="1300">
              <a:solidFill>
                <a:schemeClr val="dk2"/>
              </a:solidFill>
            </a:endParaRPr>
          </a:p>
        </p:txBody>
      </p:sp>
      <p:cxnSp>
        <p:nvCxnSpPr>
          <p:cNvPr id="157" name="Google Shape;157;p17"/>
          <p:cNvCxnSpPr>
            <a:stCxn id="153" idx="3"/>
            <a:endCxn id="154" idx="1"/>
          </p:cNvCxnSpPr>
          <p:nvPr/>
        </p:nvCxnSpPr>
        <p:spPr>
          <a:xfrm>
            <a:off x="5975525" y="3401100"/>
            <a:ext cx="50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/>
          <p:nvPr/>
        </p:nvSpPr>
        <p:spPr>
          <a:xfrm>
            <a:off x="4028475" y="471875"/>
            <a:ext cx="4652700" cy="1319400"/>
          </a:xfrm>
          <a:prstGeom prst="roundRect">
            <a:avLst>
              <a:gd fmla="val 16667" name="adj"/>
            </a:avLst>
          </a:prstGeom>
          <a:solidFill>
            <a:srgbClr val="AA101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8"/>
          <p:cNvSpPr/>
          <p:nvPr/>
        </p:nvSpPr>
        <p:spPr>
          <a:xfrm>
            <a:off x="652650" y="372950"/>
            <a:ext cx="7932900" cy="436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67" name="Google Shape;16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7708" y="1017713"/>
            <a:ext cx="4619224" cy="275787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8"/>
          <p:cNvSpPr txBox="1"/>
          <p:nvPr/>
        </p:nvSpPr>
        <p:spPr>
          <a:xfrm>
            <a:off x="530325" y="416675"/>
            <a:ext cx="83529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dk2"/>
                </a:solidFill>
              </a:rPr>
              <a:t>Determining The 500 Most Likely Churners</a:t>
            </a:r>
            <a:endParaRPr sz="2600">
              <a:solidFill>
                <a:schemeClr val="dk2"/>
              </a:solidFill>
            </a:endParaRPr>
          </a:p>
        </p:txBody>
      </p:sp>
      <p:sp>
        <p:nvSpPr>
          <p:cNvPr id="169" name="Google Shape;169;p18"/>
          <p:cNvSpPr txBox="1"/>
          <p:nvPr/>
        </p:nvSpPr>
        <p:spPr>
          <a:xfrm>
            <a:off x="561550" y="911175"/>
            <a:ext cx="3250500" cy="18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</a:rPr>
              <a:t>There are several models we employed in order to predict customer churn risk: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D52221"/>
              </a:buClr>
              <a:buSzPts val="1300"/>
              <a:buChar char="-"/>
            </a:pPr>
            <a:r>
              <a:rPr lang="en-GB" sz="1300">
                <a:solidFill>
                  <a:srgbClr val="D52221"/>
                </a:solidFill>
              </a:rPr>
              <a:t>Logistic Regression</a:t>
            </a:r>
            <a:endParaRPr sz="1300">
              <a:solidFill>
                <a:srgbClr val="D5222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D52221"/>
              </a:buClr>
              <a:buSzPts val="1300"/>
              <a:buChar char="-"/>
            </a:pPr>
            <a:r>
              <a:rPr lang="en-GB" sz="1300">
                <a:solidFill>
                  <a:srgbClr val="D52221"/>
                </a:solidFill>
              </a:rPr>
              <a:t>Decision Trees</a:t>
            </a:r>
            <a:endParaRPr sz="1300">
              <a:solidFill>
                <a:srgbClr val="D5222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D52221"/>
              </a:buClr>
              <a:buSzPts val="1300"/>
              <a:buChar char="-"/>
            </a:pPr>
            <a:r>
              <a:rPr lang="en-GB" sz="1300">
                <a:solidFill>
                  <a:srgbClr val="D52221"/>
                </a:solidFill>
              </a:rPr>
              <a:t>Yggdrasil Decision Forests</a:t>
            </a:r>
            <a:endParaRPr sz="1300">
              <a:solidFill>
                <a:srgbClr val="D5222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D52221"/>
              </a:buClr>
              <a:buSzPts val="1300"/>
              <a:buChar char="-"/>
            </a:pPr>
            <a:r>
              <a:rPr lang="en-GB" sz="1300">
                <a:solidFill>
                  <a:srgbClr val="D52221"/>
                </a:solidFill>
              </a:rPr>
              <a:t>Random Forests</a:t>
            </a:r>
            <a:endParaRPr sz="1300">
              <a:solidFill>
                <a:srgbClr val="D52221"/>
              </a:solidFill>
            </a:endParaRPr>
          </a:p>
        </p:txBody>
      </p:sp>
      <p:sp>
        <p:nvSpPr>
          <p:cNvPr id="170" name="Google Shape;170;p18"/>
          <p:cNvSpPr txBox="1"/>
          <p:nvPr/>
        </p:nvSpPr>
        <p:spPr>
          <a:xfrm>
            <a:off x="579775" y="2215600"/>
            <a:ext cx="3603000" cy="13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</a:rPr>
              <a:t>When evaluating the performance of the models we used: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-"/>
            </a:pPr>
            <a:r>
              <a:rPr lang="en-GB" sz="1300">
                <a:solidFill>
                  <a:srgbClr val="D52221"/>
                </a:solidFill>
              </a:rPr>
              <a:t>Accuracy</a:t>
            </a:r>
            <a:r>
              <a:rPr lang="en-GB" sz="1300">
                <a:solidFill>
                  <a:schemeClr val="dk2"/>
                </a:solidFill>
              </a:rPr>
              <a:t>: The percentage of overall correctness for predicting churners/non-churners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-"/>
            </a:pPr>
            <a:r>
              <a:rPr lang="en-GB" sz="1300">
                <a:solidFill>
                  <a:srgbClr val="D52221"/>
                </a:solidFill>
              </a:rPr>
              <a:t>Recall</a:t>
            </a:r>
            <a:r>
              <a:rPr lang="en-GB" sz="1300">
                <a:solidFill>
                  <a:schemeClr val="dk2"/>
                </a:solidFill>
              </a:rPr>
              <a:t>: The percentage of just churners predicted correctly</a:t>
            </a:r>
            <a:endParaRPr sz="1300">
              <a:solidFill>
                <a:schemeClr val="dk2"/>
              </a:solidFill>
            </a:endParaRPr>
          </a:p>
        </p:txBody>
      </p:sp>
      <p:cxnSp>
        <p:nvCxnSpPr>
          <p:cNvPr id="171" name="Google Shape;171;p18"/>
          <p:cNvCxnSpPr/>
          <p:nvPr/>
        </p:nvCxnSpPr>
        <p:spPr>
          <a:xfrm>
            <a:off x="270150" y="3784125"/>
            <a:ext cx="860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p18"/>
          <p:cNvSpPr txBox="1"/>
          <p:nvPr/>
        </p:nvSpPr>
        <p:spPr>
          <a:xfrm>
            <a:off x="5343375" y="3784125"/>
            <a:ext cx="24849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73" name="Google Shape;173;p18"/>
          <p:cNvSpPr txBox="1"/>
          <p:nvPr/>
        </p:nvSpPr>
        <p:spPr>
          <a:xfrm>
            <a:off x="2360700" y="3732350"/>
            <a:ext cx="20490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2"/>
                </a:solidFill>
              </a:rPr>
              <a:t>We then calculated the average probability for each customer to churn using accuracy as a weight for each model.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74" name="Google Shape;174;p18"/>
          <p:cNvSpPr txBox="1"/>
          <p:nvPr/>
        </p:nvSpPr>
        <p:spPr>
          <a:xfrm>
            <a:off x="4511275" y="3732350"/>
            <a:ext cx="20490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</a:rPr>
              <a:t>Producing a list for the predicted churn risk of every current customer. From which, we can extract the top 500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75" name="Google Shape;175;p18"/>
          <p:cNvSpPr txBox="1"/>
          <p:nvPr/>
        </p:nvSpPr>
        <p:spPr>
          <a:xfrm>
            <a:off x="6661850" y="3732350"/>
            <a:ext cx="20490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</a:rPr>
              <a:t>In the future, we would consider employing the monthly charges to weight the top 500 customers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76" name="Google Shape;176;p18"/>
          <p:cNvSpPr txBox="1"/>
          <p:nvPr/>
        </p:nvSpPr>
        <p:spPr>
          <a:xfrm>
            <a:off x="394538" y="3732350"/>
            <a:ext cx="20490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</a:rPr>
              <a:t>Decision trees were unable to produce a model performing to the standard of the others, so, we excluded it.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9"/>
          <p:cNvSpPr/>
          <p:nvPr/>
        </p:nvSpPr>
        <p:spPr>
          <a:xfrm>
            <a:off x="3581800" y="831350"/>
            <a:ext cx="3791700" cy="358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19"/>
          <p:cNvSpPr txBox="1"/>
          <p:nvPr/>
        </p:nvSpPr>
        <p:spPr>
          <a:xfrm>
            <a:off x="3581800" y="831350"/>
            <a:ext cx="3535200" cy="10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600">
                <a:solidFill>
                  <a:schemeClr val="dk2"/>
                </a:solidFill>
              </a:rPr>
              <a:t>Thank you</a:t>
            </a:r>
            <a:endParaRPr sz="5700">
              <a:solidFill>
                <a:schemeClr val="dk2"/>
              </a:solidFill>
            </a:endParaRPr>
          </a:p>
        </p:txBody>
      </p:sp>
      <p:sp>
        <p:nvSpPr>
          <p:cNvPr id="186" name="Google Shape;186;p19"/>
          <p:cNvSpPr txBox="1"/>
          <p:nvPr/>
        </p:nvSpPr>
        <p:spPr>
          <a:xfrm>
            <a:off x="3581800" y="1678250"/>
            <a:ext cx="3535200" cy="11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If you have any questions reach us at: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hlink"/>
                </a:solidFill>
                <a:hlinkClick r:id="rId4"/>
              </a:rPr>
              <a:t>santatech@northpolemail.com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87" name="Google Shape;18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6500" y="2638200"/>
            <a:ext cx="1969200" cy="19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9"/>
          <p:cNvSpPr txBox="1"/>
          <p:nvPr/>
        </p:nvSpPr>
        <p:spPr>
          <a:xfrm>
            <a:off x="1919875" y="3232550"/>
            <a:ext cx="514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